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79" r:id="rId4"/>
    <p:sldId id="258" r:id="rId5"/>
    <p:sldId id="259" r:id="rId6"/>
    <p:sldId id="260" r:id="rId7"/>
    <p:sldId id="261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80" r:id="rId17"/>
    <p:sldId id="281" r:id="rId18"/>
    <p:sldId id="272" r:id="rId19"/>
    <p:sldId id="273" r:id="rId20"/>
    <p:sldId id="274" r:id="rId21"/>
    <p:sldId id="275" r:id="rId22"/>
    <p:sldId id="277" r:id="rId23"/>
    <p:sldId id="278" r:id="rId24"/>
    <p:sldId id="282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68" d="100"/>
          <a:sy n="68" d="100"/>
        </p:scale>
        <p:origin x="548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93105" y="802298"/>
            <a:ext cx="8561747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93106" y="3531204"/>
            <a:ext cx="8561746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3BF71-38B7-8642-BFCE-EDAE9BD0CBAF}" type="datetimeFigureOut">
              <a:rPr lang="en-US" dirty="0"/>
              <a:t>3/31/2018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93105" y="329307"/>
            <a:ext cx="4897310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2334637" y="798973"/>
            <a:ext cx="0" cy="2544756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025CB-9D18-264E-A945-2D020344C9DA}" type="datetimeFigureOut">
              <a:rPr lang="en-US" dirty="0"/>
              <a:t>3/31/2018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371687" y="798973"/>
            <a:ext cx="0" cy="1067168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883863"/>
            <a:ext cx="1615742" cy="45749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34694" y="883863"/>
            <a:ext cx="7738807" cy="457499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EFB6C-7E96-8F41-8872-189CA1C59F84}" type="datetimeFigureOut">
              <a:rPr lang="en-US" dirty="0"/>
              <a:t>3/31/2018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H="1">
            <a:off x="9439111" y="719272"/>
            <a:ext cx="1615742" cy="0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981CDE-9BE7-C544-8ACB-7077DFC4270F}" type="datetimeFigureOut">
              <a:rPr lang="en-US" dirty="0"/>
              <a:t>3/31/2018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371687" y="798973"/>
            <a:ext cx="0" cy="1067168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4813" y="1756130"/>
            <a:ext cx="8562580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34695" y="3806195"/>
            <a:ext cx="8549990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5BA285-9698-1B45-8319-D90A8C63F150}" type="datetimeFigureOut">
              <a:rPr lang="en-US" dirty="0"/>
              <a:t>3/31/2018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371687" y="798973"/>
            <a:ext cx="0" cy="2845107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4695" y="804889"/>
            <a:ext cx="9520157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34695" y="2010878"/>
            <a:ext cx="4608576" cy="343814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54793" y="2017343"/>
            <a:ext cx="4604130" cy="344152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6CD42-43FF-B740-998F-DCC3802C4CE3}" type="datetimeFigureOut">
              <a:rPr lang="en-US" dirty="0"/>
              <a:t>3/31/2018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371687" y="798973"/>
            <a:ext cx="0" cy="1067168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4695" y="804163"/>
            <a:ext cx="9520157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34695" y="2019549"/>
            <a:ext cx="4608576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34695" y="2824269"/>
            <a:ext cx="4608576" cy="264445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4791" y="2023003"/>
            <a:ext cx="4608576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4792" y="2821491"/>
            <a:ext cx="4608576" cy="263737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0FFBD-2EE4-8547-BBAE-A1AC91C8D77E}" type="datetimeFigureOut">
              <a:rPr lang="en-US" dirty="0"/>
              <a:t>3/31/2018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1371687" y="798973"/>
            <a:ext cx="0" cy="1067168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5A2352-D7AC-F242-9256-A4477BCBF354}" type="datetimeFigureOut">
              <a:rPr lang="en-US" dirty="0"/>
              <a:t>3/31/2018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1371687" y="798973"/>
            <a:ext cx="0" cy="1067168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CFC6A-9AE6-404D-9FDD-168B477B9C90}" type="datetimeFigureOut">
              <a:rPr lang="en-US" dirty="0"/>
              <a:t>3/31/2018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4642" y="798973"/>
            <a:ext cx="3183128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34695" y="3205491"/>
            <a:ext cx="3184989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FCDFD-B4CF-A241-8D71-E814B10BEAF4}" type="datetimeFigureOut">
              <a:rPr lang="en-US" dirty="0"/>
              <a:t>3/31/2018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371687" y="798973"/>
            <a:ext cx="0" cy="2247117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chemeClr val="bg2">
                    <a:lumMod val="10000"/>
                  </a:schemeClr>
                </a:gs>
                <a:gs pos="100000">
                  <a:schemeClr val="bg2">
                    <a:lumMod val="10000"/>
                  </a:schemeClr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 prstMaterial="matte">
              <a:bevelT w="133350" h="50800" prst="divo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5694" y="1129513"/>
            <a:ext cx="5447840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34695" y="3145992"/>
            <a:ext cx="5440037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534695" y="5469856"/>
            <a:ext cx="5440038" cy="320123"/>
          </a:xfrm>
        </p:spPr>
        <p:txBody>
          <a:bodyPr/>
          <a:lstStyle>
            <a:lvl1pPr algn="l">
              <a:defRPr/>
            </a:lvl1pPr>
          </a:lstStyle>
          <a:p>
            <a:fld id="{26A7B589-FD4B-7E46-869A-CBADC5FC564E}" type="datetimeFigureOut">
              <a:rPr lang="en-US" dirty="0"/>
              <a:t>3/31/2018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534910" y="318640"/>
            <a:ext cx="5453475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71687" y="798973"/>
            <a:ext cx="0" cy="2161124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2015732"/>
            <a:ext cx="12192000" cy="4118829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/>
          <a:srcRect t="2769" b="-2769"/>
          <a:stretch/>
        </p:blipFill>
        <p:spPr>
          <a:xfrm>
            <a:off x="0" y="6135624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34696" y="804519"/>
            <a:ext cx="9520158" cy="104923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34696" y="2015732"/>
            <a:ext cx="9520158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D8A92E-5FF9-8143-81B3-CCB531513398}" type="datetimeFigureOut">
              <a:rPr lang="en-US" dirty="0"/>
              <a:t>3/31/2018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34695" y="329307"/>
            <a:ext cx="5855719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2" name="Straight Connector 11"/>
          <p:cNvCxnSpPr/>
          <p:nvPr/>
        </p:nvCxnSpPr>
        <p:spPr>
          <a:xfrm>
            <a:off x="0" y="6141705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19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83722B-39D3-46F4-9031-11C43201846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ctr">
            <a:normAutofit fontScale="90000"/>
          </a:bodyPr>
          <a:lstStyle/>
          <a:p>
            <a:r>
              <a:rPr lang="en-US" dirty="0"/>
              <a:t>Capstone Project: Analysis of Home Price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1647E8-13A1-4D5F-97C3-C079FE1506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01320" y="5078081"/>
            <a:ext cx="3862200" cy="977621"/>
          </a:xfrm>
        </p:spPr>
        <p:txBody>
          <a:bodyPr/>
          <a:lstStyle/>
          <a:p>
            <a:r>
              <a:rPr lang="en-US" dirty="0"/>
              <a:t>Jisha Prakash Kuttassery</a:t>
            </a:r>
          </a:p>
          <a:p>
            <a:r>
              <a:rPr lang="en-US" dirty="0"/>
              <a:t>APRIL 2018</a:t>
            </a:r>
          </a:p>
        </p:txBody>
      </p:sp>
    </p:spTree>
    <p:extLst>
      <p:ext uri="{BB962C8B-B14F-4D97-AF65-F5344CB8AC3E}">
        <p14:creationId xmlns:p14="http://schemas.microsoft.com/office/powerpoint/2010/main" val="31515819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B0D4539-10B4-4F62-8B01-5E135C7888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136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6545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lh3.googleusercontent.com/v5-63Vw8zRHHqXJUX0WAY_IFrwHxWm06MaS14_wUt1iuYem45eU3EJtZ05CFXMLDlXNoXThnsvgeQUjBucmTKazATRXpGAHYGhP9eVTTJThOpyctcZzf8Ztyxv0v5f2kbqgAIfFe">
            <a:extLst>
              <a:ext uri="{FF2B5EF4-FFF2-40B4-BE49-F238E27FC236}">
                <a16:creationId xmlns:a16="http://schemas.microsoft.com/office/drawing/2014/main" id="{654B427C-3310-4D42-A758-1D93FB70051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0773" y="2507528"/>
            <a:ext cx="7560298" cy="2912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A04E388-50DA-415D-B1AC-1B614ACE3A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1155" y="804519"/>
            <a:ext cx="9593699" cy="1049235"/>
          </a:xfrm>
        </p:spPr>
        <p:txBody>
          <a:bodyPr anchor="ctr">
            <a:normAutofit/>
          </a:bodyPr>
          <a:lstStyle/>
          <a:p>
            <a:r>
              <a:rPr lang="en-US" dirty="0"/>
              <a:t>Exploration Result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BA9A016-78DC-4937-9257-D76FBD128398}"/>
              </a:ext>
            </a:extLst>
          </p:cNvPr>
          <p:cNvSpPr txBox="1">
            <a:spLocks/>
          </p:cNvSpPr>
          <p:nvPr/>
        </p:nvSpPr>
        <p:spPr>
          <a:xfrm>
            <a:off x="1534696" y="2032733"/>
            <a:ext cx="9520158" cy="397028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Sale price increases with positively correlated values.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Size and quality of  the house highly correlated with price.</a:t>
            </a:r>
          </a:p>
        </p:txBody>
      </p:sp>
    </p:spTree>
    <p:extLst>
      <p:ext uri="{BB962C8B-B14F-4D97-AF65-F5344CB8AC3E}">
        <p14:creationId xmlns:p14="http://schemas.microsoft.com/office/powerpoint/2010/main" val="18741948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2F1424-0F87-4E20-8987-346C6BDD6D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9853" y="804519"/>
            <a:ext cx="9520158" cy="1049235"/>
          </a:xfrm>
        </p:spPr>
        <p:txBody>
          <a:bodyPr anchor="ctr"/>
          <a:lstStyle/>
          <a:p>
            <a:r>
              <a:rPr lang="en-US" dirty="0"/>
              <a:t>Analysis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5C1E12-9094-41BD-8988-619753DA57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Linear Regression Model 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Classification &amp; Regression Trees 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Random Forest Model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041362-1CD2-47DA-B7FF-A60DD472A5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391655"/>
            <a:ext cx="5791199" cy="4661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3472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2ECC67-5259-4D91-814C-457BDF190A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8232" y="836050"/>
            <a:ext cx="10618078" cy="961533"/>
          </a:xfrm>
        </p:spPr>
        <p:txBody>
          <a:bodyPr anchor="ctr"/>
          <a:lstStyle/>
          <a:p>
            <a:r>
              <a:rPr lang="en-US" dirty="0"/>
              <a:t>Linear Regression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D316298-6AD4-49BC-AA25-60243FFA18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22690" y="1780365"/>
            <a:ext cx="8321078" cy="4241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9180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84BB00-7180-41CD-A6D9-156D02061F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2874" y="818050"/>
            <a:ext cx="10979439" cy="876692"/>
          </a:xfrm>
        </p:spPr>
        <p:txBody>
          <a:bodyPr anchor="ctr"/>
          <a:lstStyle/>
          <a:p>
            <a:r>
              <a:rPr lang="en-US" dirty="0"/>
              <a:t>Tree Model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1C3FFE0-14B8-4FAE-8667-07A6A2260B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13546" y="0"/>
            <a:ext cx="5778454" cy="60399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9988EA0-E31C-4FDF-B190-C5DA2B3535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89056"/>
            <a:ext cx="6413545" cy="4157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5580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7AEED-A80F-4588-B60A-917847FBB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5741" y="998200"/>
            <a:ext cx="10960586" cy="707009"/>
          </a:xfrm>
        </p:spPr>
        <p:txBody>
          <a:bodyPr anchor="ctr"/>
          <a:lstStyle/>
          <a:p>
            <a:r>
              <a:rPr lang="en-US" dirty="0"/>
              <a:t>Random Forest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A567DF-DFB8-4C8C-865C-7BEC923556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267" y="1"/>
            <a:ext cx="11481847" cy="6183984"/>
          </a:xfrm>
        </p:spPr>
        <p:txBody>
          <a:bodyPr/>
          <a:lstStyle/>
          <a:p>
            <a:pPr marL="2168525" lvl="2" algn="ctr">
              <a:buFont typeface="Wingdings" panose="05000000000000000000" pitchFamily="2" charset="2"/>
              <a:buChar char="Ø"/>
            </a:pPr>
            <a:r>
              <a:rPr lang="en-US" dirty="0"/>
              <a:t>Important Variables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FAECFB-EA39-4DF8-BF18-502A6B1F91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5191" y="367645"/>
            <a:ext cx="6356809" cy="572628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3F5A4D1-841F-46F0-8D89-6484C16FAF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51347"/>
            <a:ext cx="5835191" cy="4142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979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7E8906-906B-424F-B0FE-AA38B366E4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2300" y="754144"/>
            <a:ext cx="9612553" cy="1120128"/>
          </a:xfrm>
        </p:spPr>
        <p:txBody>
          <a:bodyPr anchor="ctr"/>
          <a:lstStyle/>
          <a:p>
            <a:r>
              <a:rPr lang="en-US" dirty="0"/>
              <a:t>Model Comparison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FCA160FC-D757-4887-B185-21E39B61464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06007126"/>
              </p:ext>
            </p:extLst>
          </p:nvPr>
        </p:nvGraphicFramePr>
        <p:xfrm>
          <a:off x="1006935" y="1987845"/>
          <a:ext cx="10047918" cy="3819066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224564">
                  <a:extLst>
                    <a:ext uri="{9D8B030D-6E8A-4147-A177-3AD203B41FA5}">
                      <a16:colId xmlns:a16="http://schemas.microsoft.com/office/drawing/2014/main" val="1722876849"/>
                    </a:ext>
                  </a:extLst>
                </a:gridCol>
                <a:gridCol w="1201389">
                  <a:extLst>
                    <a:ext uri="{9D8B030D-6E8A-4147-A177-3AD203B41FA5}">
                      <a16:colId xmlns:a16="http://schemas.microsoft.com/office/drawing/2014/main" val="2074443570"/>
                    </a:ext>
                  </a:extLst>
                </a:gridCol>
                <a:gridCol w="1201389">
                  <a:extLst>
                    <a:ext uri="{9D8B030D-6E8A-4147-A177-3AD203B41FA5}">
                      <a16:colId xmlns:a16="http://schemas.microsoft.com/office/drawing/2014/main" val="1932680313"/>
                    </a:ext>
                  </a:extLst>
                </a:gridCol>
                <a:gridCol w="1201389">
                  <a:extLst>
                    <a:ext uri="{9D8B030D-6E8A-4147-A177-3AD203B41FA5}">
                      <a16:colId xmlns:a16="http://schemas.microsoft.com/office/drawing/2014/main" val="3317689655"/>
                    </a:ext>
                  </a:extLst>
                </a:gridCol>
                <a:gridCol w="1201389">
                  <a:extLst>
                    <a:ext uri="{9D8B030D-6E8A-4147-A177-3AD203B41FA5}">
                      <a16:colId xmlns:a16="http://schemas.microsoft.com/office/drawing/2014/main" val="3964915443"/>
                    </a:ext>
                  </a:extLst>
                </a:gridCol>
                <a:gridCol w="2017798">
                  <a:extLst>
                    <a:ext uri="{9D8B030D-6E8A-4147-A177-3AD203B41FA5}">
                      <a16:colId xmlns:a16="http://schemas.microsoft.com/office/drawing/2014/main" val="606891703"/>
                    </a:ext>
                  </a:extLst>
                </a:gridCol>
              </a:tblGrid>
              <a:tr h="466207">
                <a:tc>
                  <a:txBody>
                    <a:bodyPr/>
                    <a:lstStyle/>
                    <a:p>
                      <a:r>
                        <a:rPr lang="en-US" dirty="0"/>
                        <a:t>Model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RMSE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MPE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MAPE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3113897"/>
                  </a:ext>
                </a:extLst>
              </a:tr>
              <a:tr h="804686">
                <a:tc>
                  <a:txBody>
                    <a:bodyPr/>
                    <a:lstStyle/>
                    <a:p>
                      <a:r>
                        <a:rPr lang="en-US" dirty="0"/>
                        <a:t>Linear Regression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180620.9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195095.3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180620.9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99.87542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99.87542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1965610"/>
                  </a:ext>
                </a:extLst>
              </a:tr>
              <a:tr h="46620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22009379"/>
                  </a:ext>
                </a:extLst>
              </a:tr>
              <a:tr h="1149552">
                <a:tc>
                  <a:txBody>
                    <a:bodyPr/>
                    <a:lstStyle/>
                    <a:p>
                      <a:r>
                        <a:rPr lang="en-US" dirty="0"/>
                        <a:t>Classification &amp;Regression</a:t>
                      </a:r>
                    </a:p>
                    <a:p>
                      <a:r>
                        <a:rPr lang="en-US" dirty="0"/>
                        <a:t>Tree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180618.6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195096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180618.6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99.87184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99.87184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20256534"/>
                  </a:ext>
                </a:extLst>
              </a:tr>
              <a:tr h="46620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39282890"/>
                  </a:ext>
                </a:extLst>
              </a:tr>
              <a:tr h="466207">
                <a:tc>
                  <a:txBody>
                    <a:bodyPr/>
                    <a:lstStyle/>
                    <a:p>
                      <a:r>
                        <a:rPr lang="en-US" dirty="0"/>
                        <a:t>Random Forest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180619.6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195093.7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180619.6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99.87421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99.87421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130063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02716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48C53A-C28F-4D5E-9C25-A867BD0BF2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728" y="947394"/>
            <a:ext cx="10328990" cy="609230"/>
          </a:xfrm>
        </p:spPr>
        <p:txBody>
          <a:bodyPr anchor="ctr"/>
          <a:lstStyle/>
          <a:p>
            <a:r>
              <a:rPr lang="en-US" dirty="0"/>
              <a:t>Random Forest Explainer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D2CE1A-BFF2-41E0-8F5E-1D098A2A58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5740" y="1706252"/>
            <a:ext cx="9832156" cy="4204353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More Graphical representations of variable importance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AE022C-E6CB-4A34-9536-D74B7D51E0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3515" y="2334151"/>
            <a:ext cx="4700319" cy="37461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56BD64C-8AE9-4B97-A849-640CC257F4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0128" y="2334152"/>
            <a:ext cx="5298913" cy="3746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5064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ED5956C-06BE-45D6-8E48-251C0DD939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1999" cy="6146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6717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4FD1235-EDBF-4AC4-99AC-E944130897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6422932" cy="611799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07C6C97-758D-49B4-8834-0832E6D601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2933" y="0"/>
            <a:ext cx="5769066" cy="6117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7943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9A7E7-2F8B-4F6A-92B2-D7C9585B3E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1001" y="820132"/>
            <a:ext cx="9520158" cy="1033622"/>
          </a:xfrm>
        </p:spPr>
        <p:txBody>
          <a:bodyPr anchor="ctr"/>
          <a:lstStyle/>
          <a:p>
            <a:r>
              <a:rPr lang="en-US" dirty="0"/>
              <a:t>Topic: Questions of home buyers / owners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C403B2-2002-4467-8707-25D348B2E5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34696" y="2064470"/>
            <a:ext cx="9520158" cy="3706675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/>
              <a:t>A house is the biggest purchase most people make in their lives, one they will pay off for years. </a:t>
            </a:r>
          </a:p>
          <a:p>
            <a:pPr marL="0" indent="0">
              <a:buNone/>
            </a:pPr>
            <a:r>
              <a:rPr lang="en-US" dirty="0"/>
              <a:t>Based on the type of homes people prefer and their priorities of amenities in those homes answer the questions of new home buyers, sellers, remodelers and builders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US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b="1" dirty="0"/>
              <a:t>What kind of houses sell for higher price?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b="1" dirty="0"/>
              <a:t>Is my Property a good deal?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b="1" dirty="0"/>
              <a:t>How to Improve home value?</a:t>
            </a:r>
          </a:p>
          <a:p>
            <a:pPr marL="0" indent="0">
              <a:buNone/>
            </a:pPr>
            <a:endParaRPr lang="en-US" u="sng" dirty="0"/>
          </a:p>
          <a:p>
            <a:pPr marL="0" indent="0">
              <a:buNone/>
            </a:pPr>
            <a:r>
              <a:rPr lang="en-US" u="sng" dirty="0"/>
              <a:t>Dataset </a:t>
            </a:r>
          </a:p>
          <a:p>
            <a:pPr marL="0" indent="0">
              <a:buNone/>
            </a:pPr>
            <a:r>
              <a:rPr lang="en-US" dirty="0"/>
              <a:t>Data set - Kaggle’s, Iowa House Prices: Regression Techniques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2DC29B-2101-4808-BAB9-785458F942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54854" y="0"/>
            <a:ext cx="1080651" cy="614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1367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B12E21-BCB3-468C-963F-4F6BA139B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0581" y="862552"/>
            <a:ext cx="10592941" cy="923827"/>
          </a:xfrm>
        </p:spPr>
        <p:txBody>
          <a:bodyPr anchor="ctr"/>
          <a:lstStyle/>
          <a:p>
            <a:r>
              <a:rPr lang="en-US" dirty="0"/>
              <a:t>Five most important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73244A-B38C-46A1-BB66-AF6BD339B1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49691" y="1884393"/>
            <a:ext cx="10592941" cy="4260682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altLang="en-US" dirty="0">
                <a:solidFill>
                  <a:srgbClr val="000000"/>
                </a:solidFill>
                <a:latin typeface="Lucida Console" panose="020B0609040504020204" pitchFamily="49" charset="0"/>
              </a:rPr>
              <a:t>OverallQual" "Neighborhood" "GrLivArea" "TotalBsmtSF" "X1stFlrSF“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Lucida Console" panose="020B0609040504020204" pitchFamily="49" charset="0"/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CD6FE8-267B-4646-A5E1-6B92664165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9058" y="2346307"/>
            <a:ext cx="8201319" cy="3649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8265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1F6E82A-B45D-47E3-A38E-9FEE3666CE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136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6354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263AFE-7B8C-4FEF-AC86-674E78AACB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3448" y="838987"/>
            <a:ext cx="10357270" cy="958022"/>
          </a:xfrm>
        </p:spPr>
        <p:txBody>
          <a:bodyPr anchor="ctr"/>
          <a:lstStyle/>
          <a:p>
            <a:r>
              <a:rPr lang="en-US" dirty="0"/>
              <a:t>Analysis Result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5C826A-4FCE-4C60-8C91-782A62C569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0326" y="2121030"/>
            <a:ext cx="9744528" cy="3345315"/>
          </a:xfrm>
        </p:spPr>
        <p:txBody>
          <a:bodyPr>
            <a:normAutofit fontScale="92500" lnSpcReduction="2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Random forest predict the sale price better than other models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Measures impacts the house value are  “</a:t>
            </a:r>
            <a:r>
              <a:rPr lang="en-US" altLang="en-US" dirty="0">
                <a:solidFill>
                  <a:srgbClr val="000000"/>
                </a:solidFill>
                <a:latin typeface="Lucida Console" panose="020B0609040504020204" pitchFamily="49" charset="0"/>
              </a:rPr>
              <a:t> OverallQual" "Neighborhood" "GrLivArea" "TotalBsmtSF" "X1stFlrSF“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en-US" dirty="0"/>
              <a:t> 3 is related to the square footage of home (</a:t>
            </a:r>
            <a:r>
              <a:rPr lang="en-US" altLang="en-US" dirty="0">
                <a:solidFill>
                  <a:srgbClr val="000000"/>
                </a:solidFill>
                <a:latin typeface="Lucida Console" panose="020B0609040504020204" pitchFamily="49" charset="0"/>
              </a:rPr>
              <a:t>"GrLivArea" "TotalBsmtSF" "X1stFlrSF“)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en-US" dirty="0"/>
              <a:t>Overall Quality, Location and square footage impacts the house value more.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en-US" dirty="0"/>
              <a:t>A prospective new buyer and home owners planning for a renovation focus more on  quality of materials ,best rated neighborhoods and the more living SQFT makes a house better investment.</a:t>
            </a:r>
          </a:p>
          <a:p>
            <a:endParaRPr lang="en-US" alt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29934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81C271-EA5C-441C-A55E-6FEBA034B9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9855" y="829559"/>
            <a:ext cx="9520158" cy="1005341"/>
          </a:xfrm>
        </p:spPr>
        <p:txBody>
          <a:bodyPr anchor="ctr"/>
          <a:lstStyle/>
          <a:p>
            <a:r>
              <a:rPr lang="en-US" dirty="0"/>
              <a:t>Assumptions, Limitations and Disclaimers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67AD95-E94D-4E0F-96A7-940A9F64EF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The results are only based on Iowa house price data.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Data only contains information of sales from 2006 to 2010. The real estate industry took a plunge in some of those years.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Important features like school rating, crime rating and how long the house  was on market before sale and asking price are missing in the dataset.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Further exploration and analysis need to be done including missing features that influence the value in the data for ensuring the accuracy of results.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47766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CCBC2-DA53-4017-8EDE-EC35AA2AA5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4696" y="804519"/>
            <a:ext cx="9409824" cy="1049235"/>
          </a:xfrm>
        </p:spPr>
        <p:txBody>
          <a:bodyPr anchor="ctr"/>
          <a:lstStyle/>
          <a:p>
            <a:pPr algn="ctr"/>
            <a:r>
              <a:rPr lang="en-US" dirty="0"/>
              <a:t>Thank You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884E8EB-E9B2-4341-B6BB-25E77C8D10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46927" y="2196444"/>
            <a:ext cx="7698146" cy="3212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4806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C202B8-FB17-48C1-8422-5486D7EF4B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2875" y="857845"/>
            <a:ext cx="10642861" cy="914400"/>
          </a:xfrm>
        </p:spPr>
        <p:txBody>
          <a:bodyPr anchor="ctr"/>
          <a:lstStyle/>
          <a:p>
            <a:r>
              <a:rPr lang="en-US" dirty="0"/>
              <a:t>Overview of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FE334E-8400-40FC-A809-F5F743BE45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8730" y="2073897"/>
            <a:ext cx="10494540" cy="4476540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Dataset contains 81 variables and 1461 observations. 23  nominal, 23 ordinal, 14 discrete, and 21 continuous.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The variables are basic characteristics of property and house.</a:t>
            </a:r>
          </a:p>
          <a:p>
            <a:pPr marL="0" indent="0">
              <a:buNone/>
            </a:pPr>
            <a:r>
              <a:rPr lang="en-US" u="sng" dirty="0"/>
              <a:t>Challenges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Dataset has NA’s and missing values.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Exploring the correlation of NA’s and other variables.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Checking and removing near zero variance variable.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Final dataset contains 62 variables and 1460 observations.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B26B18-7EE1-4162-8957-786A6FB952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2529" y="3585704"/>
            <a:ext cx="3490741" cy="2512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6287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7830357-17F2-4DB2-B5AF-FE508FD057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146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1921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B8FDB1E-35F8-4192-9BC3-DBAFB7B874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96000" cy="178816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41A6B5F-C42F-4677-A367-806D2578C7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88160"/>
            <a:ext cx="5842000" cy="19653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4C261EA-F576-476D-9013-7186C6A981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2000" y="1"/>
            <a:ext cx="6350000" cy="28143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3170C65-946D-453A-B402-9CBA7A0774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753473"/>
            <a:ext cx="5842000" cy="227239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4D05BC2-BE30-4C14-9448-D0B9DCDF91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42000" y="2814321"/>
            <a:ext cx="6350000" cy="321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0295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7816E05-56CA-4A63-8CC4-8B746D0CC0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564000" cy="347472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0793F75-F5D8-4F0C-A27E-712E9A1EB2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74720"/>
            <a:ext cx="5618480" cy="260095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7FA0C3D-1138-49AE-B9DE-CCC40CFA17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4000" y="-7725"/>
            <a:ext cx="6628000" cy="34824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EC45710-35C3-42F1-9740-3A3D3D1F8A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18480" y="3482443"/>
            <a:ext cx="6573520" cy="2585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1818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A7135-8740-4D56-B684-1F757356B2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0008" y="970017"/>
            <a:ext cx="10586798" cy="731519"/>
          </a:xfrm>
        </p:spPr>
        <p:txBody>
          <a:bodyPr anchor="ctr"/>
          <a:lstStyle/>
          <a:p>
            <a:r>
              <a:rPr lang="en-US" dirty="0"/>
              <a:t>External and Internal elements relate to house price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1FECDE-2D8F-4E7B-A667-BE39F0126D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0305" y="1701536"/>
            <a:ext cx="10435472" cy="4185501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External-Environment (neighborhood, zoning, building type)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Internal – Square feet, number of rooms</a:t>
            </a:r>
          </a:p>
          <a:p>
            <a:pPr>
              <a:buFont typeface="Wingdings" panose="05000000000000000000" pitchFamily="2" charset="2"/>
              <a:buChar char="q"/>
            </a:pPr>
            <a:endParaRPr lang="en-US" dirty="0"/>
          </a:p>
          <a:p>
            <a:pPr>
              <a:buFont typeface="Wingdings" panose="05000000000000000000" pitchFamily="2" charset="2"/>
              <a:buChar char="q"/>
            </a:pPr>
            <a:endParaRPr lang="en-US" dirty="0"/>
          </a:p>
          <a:p>
            <a:pPr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2D7C03-6445-4F96-949A-09480F8572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093" y="2658359"/>
            <a:ext cx="4760535" cy="340779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1B31CA6-8D2A-420E-9BFE-BA12D23341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6923" y="2658063"/>
            <a:ext cx="5055416" cy="3407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6299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A91F0AE-6498-4D2B-81AE-7BEC965201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155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3100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1D923FD-4DD8-43DE-91F8-BF6D7C8843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136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036465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EDEBE7"/>
      </a:lt2>
      <a:accent1>
        <a:srgbClr val="5FA534"/>
      </a:accent1>
      <a:accent2>
        <a:srgbClr val="DCAB34"/>
      </a:accent2>
      <a:accent3>
        <a:srgbClr val="D26D23"/>
      </a:accent3>
      <a:accent4>
        <a:srgbClr val="972323"/>
      </a:accent4>
      <a:accent5>
        <a:srgbClr val="236797"/>
      </a:accent5>
      <a:accent6>
        <a:srgbClr val="2FB6C6"/>
      </a:accent6>
      <a:hlink>
        <a:srgbClr val="8FC639"/>
      </a:hlink>
      <a:folHlink>
        <a:srgbClr val="E7C272"/>
      </a:folHlink>
    </a:clrScheme>
    <a:fontScheme name="Gallery">
      <a:majorFont>
        <a:latin typeface="Palatino Linotype" panose="020405020505050303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Palatino Linotype" panose="020405020505050303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AC464412-510E-4F2B-8947-A0DDBD02899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1564</TotalTime>
  <Words>489</Words>
  <Application>Microsoft Office PowerPoint</Application>
  <PresentationFormat>Widescreen</PresentationFormat>
  <Paragraphs>89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Arial</vt:lpstr>
      <vt:lpstr>Lucida Console</vt:lpstr>
      <vt:lpstr>Palatino Linotype</vt:lpstr>
      <vt:lpstr>Wingdings</vt:lpstr>
      <vt:lpstr>Gallery</vt:lpstr>
      <vt:lpstr>Capstone Project: Analysis of Home Price</vt:lpstr>
      <vt:lpstr>Topic: Questions of home buyers / owners</vt:lpstr>
      <vt:lpstr>Overview of Data</vt:lpstr>
      <vt:lpstr>PowerPoint Presentation</vt:lpstr>
      <vt:lpstr>PowerPoint Presentation</vt:lpstr>
      <vt:lpstr>PowerPoint Presentation</vt:lpstr>
      <vt:lpstr>External and Internal elements relate to house price</vt:lpstr>
      <vt:lpstr>PowerPoint Presentation</vt:lpstr>
      <vt:lpstr>PowerPoint Presentation</vt:lpstr>
      <vt:lpstr>PowerPoint Presentation</vt:lpstr>
      <vt:lpstr>Exploration Result</vt:lpstr>
      <vt:lpstr>Analysis Method</vt:lpstr>
      <vt:lpstr>Linear Regression</vt:lpstr>
      <vt:lpstr>Tree Model</vt:lpstr>
      <vt:lpstr>Random Forest</vt:lpstr>
      <vt:lpstr>Model Comparison</vt:lpstr>
      <vt:lpstr>Random Forest Explainer</vt:lpstr>
      <vt:lpstr>PowerPoint Presentation</vt:lpstr>
      <vt:lpstr>PowerPoint Presentation</vt:lpstr>
      <vt:lpstr>Five most important variables</vt:lpstr>
      <vt:lpstr>PowerPoint Presentation</vt:lpstr>
      <vt:lpstr>Analysis Result</vt:lpstr>
      <vt:lpstr>Assumptions, Limitations and Disclaimers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Capstone Project: Analysis of Home Price</dc:title>
  <dc:creator>Vivee karthik</dc:creator>
  <cp:lastModifiedBy>Vivee karthik</cp:lastModifiedBy>
  <cp:revision>83</cp:revision>
  <dcterms:created xsi:type="dcterms:W3CDTF">2018-04-01T02:34:39Z</dcterms:created>
  <dcterms:modified xsi:type="dcterms:W3CDTF">2018-04-02T04:39:04Z</dcterms:modified>
</cp:coreProperties>
</file>